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0" name="Рисунок 4" descr=""/>
          <p:cNvPicPr/>
          <p:nvPr/>
        </p:nvPicPr>
        <p:blipFill>
          <a:blip r:embed="rId1"/>
          <a:srcRect l="0" t="0" r="25" b="0"/>
          <a:stretch/>
        </p:blipFill>
        <p:spPr>
          <a:xfrm>
            <a:off x="0" y="0"/>
            <a:ext cx="12188160" cy="685728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 rot="10800000">
            <a:off x="2853720" y="0"/>
            <a:ext cx="9338400" cy="6857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4"/>
          <p:cNvSpPr/>
          <p:nvPr/>
        </p:nvSpPr>
        <p:spPr>
          <a:xfrm>
            <a:off x="6694560" y="2554920"/>
            <a:ext cx="5014800" cy="20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3600" spc="-100" strike="noStrike">
                <a:solidFill>
                  <a:srgbClr val="ffffff"/>
                </a:solidFill>
                <a:latin typeface="Calibri"/>
              </a:rPr>
              <a:t>"Я ВЫБИРАЮ СЧАСТЬЕ" терапевтическая программа для женщин, которые переживают кризис в отношениях</a:t>
            </a:r>
            <a:endParaRPr b="0" lang="ru-RU" sz="3600" spc="-1" strike="noStrike">
              <a:latin typeface="Arial"/>
            </a:endParaRPr>
          </a:p>
        </p:txBody>
      </p:sp>
      <p:grpSp>
        <p:nvGrpSpPr>
          <p:cNvPr id="83" name="Group 5"/>
          <p:cNvGrpSpPr/>
          <p:nvPr/>
        </p:nvGrpSpPr>
        <p:grpSpPr>
          <a:xfrm>
            <a:off x="7774200" y="286920"/>
            <a:ext cx="2171520" cy="770400"/>
            <a:chOff x="7774200" y="286920"/>
            <a:chExt cx="2171520" cy="770400"/>
          </a:xfrm>
        </p:grpSpPr>
        <p:sp>
          <p:nvSpPr>
            <p:cNvPr id="84" name="CustomShape 6"/>
            <p:cNvSpPr/>
            <p:nvPr/>
          </p:nvSpPr>
          <p:spPr>
            <a:xfrm rot="600000">
              <a:off x="7813800" y="490680"/>
              <a:ext cx="485280" cy="498960"/>
            </a:xfrm>
            <a:custGeom>
              <a:avLst/>
              <a:gdLst/>
              <a:ahLst/>
              <a:rect l="l" t="t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7"/>
            <p:cNvSpPr/>
            <p:nvPr/>
          </p:nvSpPr>
          <p:spPr>
            <a:xfrm rot="600000">
              <a:off x="8695440" y="317520"/>
              <a:ext cx="410760" cy="660240"/>
            </a:xfrm>
            <a:custGeom>
              <a:avLst/>
              <a:gdLst/>
              <a:ahLst/>
              <a:rect l="l" t="t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8"/>
            <p:cNvSpPr/>
            <p:nvPr/>
          </p:nvSpPr>
          <p:spPr>
            <a:xfrm rot="600000">
              <a:off x="9602280" y="493200"/>
              <a:ext cx="298440" cy="542160"/>
            </a:xfrm>
            <a:custGeom>
              <a:avLst/>
              <a:gdLst/>
              <a:ahLst/>
              <a:rect l="l" t="t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7" name="Group 9"/>
          <p:cNvGrpSpPr/>
          <p:nvPr/>
        </p:nvGrpSpPr>
        <p:grpSpPr>
          <a:xfrm>
            <a:off x="7814520" y="5450400"/>
            <a:ext cx="2217240" cy="640800"/>
            <a:chOff x="7814520" y="5450400"/>
            <a:chExt cx="2217240" cy="640800"/>
          </a:xfrm>
        </p:grpSpPr>
        <p:sp>
          <p:nvSpPr>
            <p:cNvPr id="88" name="CustomShape 10"/>
            <p:cNvSpPr/>
            <p:nvPr/>
          </p:nvSpPr>
          <p:spPr>
            <a:xfrm rot="5400000">
              <a:off x="8665200" y="5695200"/>
              <a:ext cx="523800" cy="267840"/>
            </a:xfrm>
            <a:custGeom>
              <a:avLst/>
              <a:gdLst/>
              <a:ahLst/>
              <a:rect l="l" t="t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11"/>
            <p:cNvSpPr/>
            <p:nvPr/>
          </p:nvSpPr>
          <p:spPr>
            <a:xfrm rot="6274800">
              <a:off x="9518400" y="5491800"/>
              <a:ext cx="452880" cy="474480"/>
            </a:xfrm>
            <a:custGeom>
              <a:avLst/>
              <a:gdLst/>
              <a:ahLst/>
              <a:rect l="l" t="t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12"/>
            <p:cNvSpPr/>
            <p:nvPr/>
          </p:nvSpPr>
          <p:spPr>
            <a:xfrm rot="4431600">
              <a:off x="7881480" y="5497920"/>
              <a:ext cx="438120" cy="468720"/>
            </a:xfrm>
            <a:custGeom>
              <a:avLst/>
              <a:gdLst/>
              <a:ahLst/>
              <a:rect l="l" t="t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720000" y="619200"/>
            <a:ext cx="4991400" cy="14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3200" spc="-100" strike="noStrike">
                <a:solidFill>
                  <a:srgbClr val="ffffff"/>
                </a:solidFill>
                <a:latin typeface="Rockwell Nova Light"/>
              </a:rPr>
              <a:t>Почему стоит записаться на диагностику?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720000" y="2541600"/>
            <a:ext cx="4991400" cy="32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ru-RU" sz="2000" spc="15" strike="noStrike">
                <a:solidFill>
                  <a:srgbClr val="ffffff"/>
                </a:solidFill>
                <a:latin typeface="Avenir Next LT Pro"/>
              </a:rPr>
              <a:t>Дополнительный месяц пост-сопровождения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5" name="Рисунок 5" descr=""/>
          <p:cNvPicPr/>
          <p:nvPr/>
        </p:nvPicPr>
        <p:blipFill>
          <a:blip r:embed="rId1"/>
          <a:srcRect l="32894" t="0" r="20658" b="0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50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720000" y="619200"/>
            <a:ext cx="4991400" cy="14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ed086"/>
                </a:solidFill>
                <a:latin typeface="Calibri"/>
              </a:rPr>
              <a:t>Что происходит на диагностике?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20000" y="2541600"/>
            <a:ext cx="4991400" cy="32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1. Определим причины твоей ситуации</a:t>
            </a:r>
            <a:br/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2. Найдем скрытые программы, которые влияют на твою жизнь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9" name="Рисунок 4" descr=""/>
          <p:cNvPicPr/>
          <p:nvPr/>
        </p:nvPicPr>
        <p:blipFill>
          <a:blip r:embed="rId1"/>
          <a:srcRect l="28652" t="0" r="24899" b="0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3"/>
          <p:cNvSpPr/>
          <p:nvPr/>
        </p:nvSpPr>
        <p:spPr>
          <a:xfrm>
            <a:off x="6619680" y="2390040"/>
            <a:ext cx="4991400" cy="21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4000" spc="-100" strike="noStrike">
                <a:solidFill>
                  <a:srgbClr val="ffffff"/>
                </a:solidFill>
                <a:latin typeface="Calibri"/>
              </a:rPr>
              <a:t>Поймешь, с чем нужно работать и к чему можно прийти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43" name="Рисунок 4" descr=""/>
          <p:cNvPicPr/>
          <p:nvPr/>
        </p:nvPicPr>
        <p:blipFill>
          <a:blip r:embed="rId1"/>
          <a:srcRect l="10389" t="0" r="22373" b="0"/>
          <a:stretch/>
        </p:blipFill>
        <p:spPr>
          <a:xfrm>
            <a:off x="0" y="0"/>
            <a:ext cx="59112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720000" y="619200"/>
            <a:ext cx="4991400" cy="14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ed086"/>
                </a:solidFill>
                <a:latin typeface="Calibri"/>
              </a:rPr>
              <a:t>Как проходит терапия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720000" y="2541600"/>
            <a:ext cx="5817600" cy="34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8 терапевтических сессий до результата. 1 раз в неделю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Поддержка между сессиями. Если нужно - созвоны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Все делаем на сессиях, домашек не будет, чтобы вы не уставали и психика привыкла к изменениям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47" name="Рисунок 4" descr=""/>
          <p:cNvPicPr/>
          <p:nvPr/>
        </p:nvPicPr>
        <p:blipFill>
          <a:blip r:embed="rId1"/>
          <a:srcRect l="44886" t="0" r="0" b="0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6372720" y="1316880"/>
            <a:ext cx="5463360" cy="430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Гипнотерапия настолько продуктивна, что вам не потребуются дополнительные упражнения после сессий для закрепления эффекта. 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51" name="Рисунок 4" descr=""/>
          <p:cNvPicPr/>
          <p:nvPr/>
        </p:nvPicPr>
        <p:blipFill>
          <a:blip r:embed="rId1"/>
          <a:srcRect l="6727" t="0" r="35600" b="0"/>
          <a:stretch/>
        </p:blipFill>
        <p:spPr>
          <a:xfrm>
            <a:off x="0" y="0"/>
            <a:ext cx="590292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20000" y="619200"/>
            <a:ext cx="3106800" cy="14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00"/>
                </a:solidFill>
                <a:latin typeface="Rockwell Nova Light"/>
              </a:rPr>
              <a:t>Стоимость программы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48240" y="584640"/>
            <a:ext cx="691128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522000" y="1749240"/>
            <a:ext cx="3561840" cy="548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1000"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ru-RU" sz="4000" spc="15" strike="noStrike">
                <a:solidFill>
                  <a:srgbClr val="ffffff"/>
                </a:solidFill>
                <a:latin typeface="Calibri"/>
              </a:rPr>
              <a:t>Есть два варианта оплаты программы:</a:t>
            </a:r>
            <a:br/>
            <a:br/>
            <a:r>
              <a:rPr b="1" lang="ru-RU" sz="4000" spc="15" strike="noStrike">
                <a:solidFill>
                  <a:srgbClr val="ffffff"/>
                </a:solidFill>
                <a:latin typeface="Calibri"/>
              </a:rPr>
              <a:t>1. Оплата сразу всей суммы – 130 000р.</a:t>
            </a:r>
            <a:br/>
            <a:br/>
            <a:r>
              <a:rPr b="1" lang="ru-RU" sz="4000" spc="15" strike="noStrike">
                <a:solidFill>
                  <a:srgbClr val="ffffff"/>
                </a:solidFill>
                <a:latin typeface="Calibri"/>
              </a:rPr>
              <a:t>2. Оплата в рассрочку – </a:t>
            </a:r>
            <a:br/>
            <a:r>
              <a:rPr b="1" lang="ru-RU" sz="4000" spc="15" strike="noStrike">
                <a:solidFill>
                  <a:srgbClr val="ffffff"/>
                </a:solidFill>
                <a:latin typeface="Calibri"/>
              </a:rPr>
              <a:t>150 000р. </a:t>
            </a:r>
            <a:br/>
            <a:br/>
            <a:br/>
            <a:br/>
            <a:endParaRPr b="0" lang="ru-RU" sz="4000" spc="-1" strike="noStrike"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4403520" y="594360"/>
            <a:ext cx="7131600" cy="518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784440" y="1735200"/>
            <a:ext cx="6171840" cy="338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Это не курс и не обучение. 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Это именно ТЕРАПИЯ на 8 недель с применением в том числе гипнотехник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93" name="Рисунок 4" descr=""/>
          <p:cNvPicPr/>
          <p:nvPr/>
        </p:nvPicPr>
        <p:blipFill>
          <a:blip r:embed="rId1"/>
          <a:srcRect l="24997" t="0" r="13072" b="0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6480000" y="619200"/>
            <a:ext cx="4991400" cy="14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fed086"/>
                </a:solidFill>
                <a:latin typeface="Calibri"/>
              </a:rPr>
              <a:t>Что даёт терапия?</a:t>
            </a:r>
            <a:br/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97" name="Рисунок 5" descr=""/>
          <p:cNvPicPr/>
          <p:nvPr/>
        </p:nvPicPr>
        <p:blipFill>
          <a:blip r:embed="rId1"/>
          <a:srcRect l="36883" t="0" r="5726" b="-7"/>
          <a:stretch/>
        </p:blipFill>
        <p:spPr>
          <a:xfrm>
            <a:off x="0" y="0"/>
            <a:ext cx="5902920" cy="685728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6480000" y="2541600"/>
            <a:ext cx="4991400" cy="32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Меняются убеждения</a:t>
            </a:r>
            <a:br/>
            <a:br/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Меняются реакции</a:t>
            </a:r>
            <a:br/>
            <a:br/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Исчезают чувства обиды, стыда, вины и т.д.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720000" y="415440"/>
            <a:ext cx="4991400" cy="88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ed086"/>
                </a:solidFill>
                <a:latin typeface="Calibri"/>
              </a:rPr>
              <a:t>Что дает терапия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720000" y="1886760"/>
            <a:ext cx="4991400" cy="38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Мы начинаем управлять своей жизнью.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 </a:t>
            </a: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Появляется свобода действий: мы делаем то что хотим делать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Появляется чувство опор. Отсюда спокойствие, радость, удовлетворение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1" lang="ru-RU" sz="2400" spc="15" strike="noStrike">
                <a:solidFill>
                  <a:srgbClr val="ffffff"/>
                </a:solidFill>
                <a:latin typeface="Arial"/>
              </a:rPr>
              <a:t>Из этого состояния вы по-другому взаимодействуете с окружающими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2" name="Рисунок 4" descr=""/>
          <p:cNvPicPr/>
          <p:nvPr/>
        </p:nvPicPr>
        <p:blipFill>
          <a:blip r:embed="rId1"/>
          <a:srcRect l="32999" t="0" r="11881" b="0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3"/>
          <p:cNvSpPr/>
          <p:nvPr/>
        </p:nvSpPr>
        <p:spPr>
          <a:xfrm>
            <a:off x="6533640" y="2325600"/>
            <a:ext cx="4991400" cy="24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Это все приведет к улучшению отношений с близкими и окружающими</a:t>
            </a:r>
            <a:br/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Даже если до этого пробовали, но ничего не вышло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6" name="Рисунок 4" descr=""/>
          <p:cNvPicPr/>
          <p:nvPr/>
        </p:nvPicPr>
        <p:blipFill>
          <a:blip r:embed="rId1"/>
          <a:srcRect l="2842" t="0" r="37762" b="0"/>
          <a:stretch/>
        </p:blipFill>
        <p:spPr>
          <a:xfrm>
            <a:off x="0" y="0"/>
            <a:ext cx="590292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1374840" y="2372760"/>
            <a:ext cx="5014800" cy="211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4400" spc="-100" strike="noStrike">
                <a:solidFill>
                  <a:srgbClr val="ffffff"/>
                </a:solidFill>
                <a:latin typeface="Calibri"/>
              </a:rPr>
              <a:t>Технология. Работаем на трех уровнях: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0" name="Рисунок 8" descr=""/>
          <p:cNvPicPr/>
          <p:nvPr/>
        </p:nvPicPr>
        <p:blipFill>
          <a:blip r:embed="rId1"/>
          <a:srcRect l="38069" t="0" r="0" b="0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640920" y="2705040"/>
            <a:ext cx="5014800" cy="144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00" strike="noStrike">
                <a:solidFill>
                  <a:srgbClr val="ffffff"/>
                </a:solidFill>
                <a:latin typeface="Calibri"/>
              </a:rPr>
              <a:t>1 блок </a:t>
            </a:r>
            <a:br/>
            <a:r>
              <a:rPr b="1" lang="ru-RU" sz="4400" spc="-100" strike="noStrike">
                <a:solidFill>
                  <a:srgbClr val="ffffff"/>
                </a:solidFill>
                <a:latin typeface="Calibri"/>
              </a:rPr>
              <a:t>Базовые установки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5" name="Рисунок 4" descr=""/>
          <p:cNvPicPr/>
          <p:nvPr/>
        </p:nvPicPr>
        <p:blipFill>
          <a:blip r:embed="rId1"/>
          <a:srcRect l="7922" t="0" r="16968" b="0"/>
          <a:stretch/>
        </p:blipFill>
        <p:spPr>
          <a:xfrm>
            <a:off x="0" y="0"/>
            <a:ext cx="5902920" cy="6857280"/>
          </a:xfrm>
          <a:prstGeom prst="rect">
            <a:avLst/>
          </a:prstGeom>
          <a:ln>
            <a:noFill/>
          </a:ln>
        </p:spPr>
      </p:pic>
      <p:grpSp>
        <p:nvGrpSpPr>
          <p:cNvPr id="116" name="Group 5"/>
          <p:cNvGrpSpPr/>
          <p:nvPr/>
        </p:nvGrpSpPr>
        <p:grpSpPr>
          <a:xfrm>
            <a:off x="7859880" y="318240"/>
            <a:ext cx="2217960" cy="640440"/>
            <a:chOff x="7859880" y="318240"/>
            <a:chExt cx="2217960" cy="640440"/>
          </a:xfrm>
        </p:grpSpPr>
        <p:sp>
          <p:nvSpPr>
            <p:cNvPr id="117" name="CustomShape 6"/>
            <p:cNvSpPr/>
            <p:nvPr/>
          </p:nvSpPr>
          <p:spPr>
            <a:xfrm rot="16200000">
              <a:off x="8702640" y="446040"/>
              <a:ext cx="523800" cy="267840"/>
            </a:xfrm>
            <a:custGeom>
              <a:avLst/>
              <a:gdLst/>
              <a:ahLst/>
              <a:rect l="l" t="t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7"/>
            <p:cNvSpPr/>
            <p:nvPr/>
          </p:nvSpPr>
          <p:spPr>
            <a:xfrm rot="17074800">
              <a:off x="7920000" y="442440"/>
              <a:ext cx="452880" cy="474480"/>
            </a:xfrm>
            <a:custGeom>
              <a:avLst/>
              <a:gdLst/>
              <a:ahLst/>
              <a:rect l="l" t="t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8"/>
            <p:cNvSpPr/>
            <p:nvPr/>
          </p:nvSpPr>
          <p:spPr>
            <a:xfrm rot="15231000">
              <a:off x="9572400" y="442080"/>
              <a:ext cx="438120" cy="468720"/>
            </a:xfrm>
            <a:custGeom>
              <a:avLst/>
              <a:gdLst/>
              <a:ahLst/>
              <a:rect l="l" t="t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" name="Group 9"/>
          <p:cNvGrpSpPr/>
          <p:nvPr/>
        </p:nvGrpSpPr>
        <p:grpSpPr>
          <a:xfrm>
            <a:off x="7945920" y="5351760"/>
            <a:ext cx="2171520" cy="770400"/>
            <a:chOff x="7945920" y="5351760"/>
            <a:chExt cx="2171520" cy="770400"/>
          </a:xfrm>
        </p:grpSpPr>
        <p:sp>
          <p:nvSpPr>
            <p:cNvPr id="121" name="CustomShape 10"/>
            <p:cNvSpPr/>
            <p:nvPr/>
          </p:nvSpPr>
          <p:spPr>
            <a:xfrm rot="11400000">
              <a:off x="9592200" y="5419080"/>
              <a:ext cx="485280" cy="498960"/>
            </a:xfrm>
            <a:custGeom>
              <a:avLst/>
              <a:gdLst/>
              <a:ahLst/>
              <a:rect l="l" t="t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CustomShape 11"/>
            <p:cNvSpPr/>
            <p:nvPr/>
          </p:nvSpPr>
          <p:spPr>
            <a:xfrm rot="11400000">
              <a:off x="8785080" y="5430960"/>
              <a:ext cx="410760" cy="660240"/>
            </a:xfrm>
            <a:custGeom>
              <a:avLst/>
              <a:gdLst/>
              <a:ahLst/>
              <a:rect l="l" t="t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12"/>
            <p:cNvSpPr/>
            <p:nvPr/>
          </p:nvSpPr>
          <p:spPr>
            <a:xfrm rot="11400000">
              <a:off x="7990560" y="5373360"/>
              <a:ext cx="298440" cy="542160"/>
            </a:xfrm>
            <a:custGeom>
              <a:avLst/>
              <a:gdLst/>
              <a:ahLst/>
              <a:rect l="l" t="t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041840" y="2329920"/>
            <a:ext cx="5014800" cy="21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00" strike="noStrike">
                <a:solidFill>
                  <a:srgbClr val="ffffff"/>
                </a:solidFill>
                <a:latin typeface="Calibri"/>
              </a:rPr>
              <a:t>2 блок </a:t>
            </a:r>
            <a:br/>
            <a:r>
              <a:rPr b="1" lang="ru-RU" sz="4400" spc="-100" strike="noStrike">
                <a:solidFill>
                  <a:srgbClr val="ffffff"/>
                </a:solidFill>
                <a:latin typeface="Calibri"/>
              </a:rPr>
              <a:t>Работа с эмоциями через тело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7" name="Рисунок 4" descr=""/>
          <p:cNvPicPr/>
          <p:nvPr/>
        </p:nvPicPr>
        <p:blipFill>
          <a:blip r:embed="rId1"/>
          <a:srcRect l="0" t="0" r="0" b="3122"/>
          <a:stretch/>
        </p:blipFill>
        <p:spPr>
          <a:xfrm>
            <a:off x="6528960" y="0"/>
            <a:ext cx="56620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b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6630120" y="2390040"/>
            <a:ext cx="4991400" cy="207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3 блок 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Calibri"/>
              </a:rPr>
              <a:t>Новая жизнь - новые действия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31" name="Рисунок 4" descr=""/>
          <p:cNvPicPr/>
          <p:nvPr/>
        </p:nvPicPr>
        <p:blipFill>
          <a:blip r:embed="rId1"/>
          <a:srcRect l="0" t="0" r="0" b="3582"/>
          <a:stretch/>
        </p:blipFill>
        <p:spPr>
          <a:xfrm>
            <a:off x="0" y="0"/>
            <a:ext cx="590292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Trio_Office/6.2.8.2$Windows_x86 LibreOffice_project/</Application>
  <Words>155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2023-08-05T07:24:58Z</dcterms:created>
  <dc:creator/>
  <dc:description/>
  <dc:language>ru-RU</dc:language>
  <cp:lastModifiedBy/>
  <dcterms:modified xsi:type="dcterms:W3CDTF">2024-03-15T15:27:51Z</dcterms:modified>
  <cp:revision>741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